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2" r:id="rId4"/>
    <p:sldId id="263" r:id="rId5"/>
    <p:sldId id="265" r:id="rId6"/>
    <p:sldId id="258" r:id="rId7"/>
    <p:sldId id="259" r:id="rId8"/>
    <p:sldId id="261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7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0050D7-7B9F-4497-8D7F-5C32948B80B8}" type="datetimeFigureOut">
              <a:rPr lang="ko-KR" altLang="en-US" smtClean="0"/>
              <a:pPr/>
              <a:t>2018-05-09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21CBEF-8687-4A77-A073-49D3FB9FDAC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21CBEF-8687-4A77-A073-49D3FB9FDAC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60C37-663F-4E4F-8C8B-1A6CEAA98D60}" type="datetimeFigureOut">
              <a:rPr lang="ko-KR" altLang="en-US" smtClean="0"/>
              <a:pPr/>
              <a:t>2018-05-09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0F17-14EF-47F8-99EA-476A1FDD34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60C37-663F-4E4F-8C8B-1A6CEAA98D60}" type="datetimeFigureOut">
              <a:rPr lang="ko-KR" altLang="en-US" smtClean="0"/>
              <a:pPr/>
              <a:t>2018-05-09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0F17-14EF-47F8-99EA-476A1FDD34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60C37-663F-4E4F-8C8B-1A6CEAA98D60}" type="datetimeFigureOut">
              <a:rPr lang="ko-KR" altLang="en-US" smtClean="0"/>
              <a:pPr/>
              <a:t>2018-05-09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0F17-14EF-47F8-99EA-476A1FDD34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60C37-663F-4E4F-8C8B-1A6CEAA98D60}" type="datetimeFigureOut">
              <a:rPr lang="ko-KR" altLang="en-US" smtClean="0"/>
              <a:pPr/>
              <a:t>2018-05-09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0F17-14EF-47F8-99EA-476A1FDD34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60C37-663F-4E4F-8C8B-1A6CEAA98D60}" type="datetimeFigureOut">
              <a:rPr lang="ko-KR" altLang="en-US" smtClean="0"/>
              <a:pPr/>
              <a:t>2018-05-09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0F17-14EF-47F8-99EA-476A1FDD34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60C37-663F-4E4F-8C8B-1A6CEAA98D60}" type="datetimeFigureOut">
              <a:rPr lang="ko-KR" altLang="en-US" smtClean="0"/>
              <a:pPr/>
              <a:t>2018-05-09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0F17-14EF-47F8-99EA-476A1FDD34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60C37-663F-4E4F-8C8B-1A6CEAA98D60}" type="datetimeFigureOut">
              <a:rPr lang="ko-KR" altLang="en-US" smtClean="0"/>
              <a:pPr/>
              <a:t>2018-05-09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0F17-14EF-47F8-99EA-476A1FDD34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60C37-663F-4E4F-8C8B-1A6CEAA98D60}" type="datetimeFigureOut">
              <a:rPr lang="ko-KR" altLang="en-US" smtClean="0"/>
              <a:pPr/>
              <a:t>2018-05-09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0F17-14EF-47F8-99EA-476A1FDD34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60C37-663F-4E4F-8C8B-1A6CEAA98D60}" type="datetimeFigureOut">
              <a:rPr lang="ko-KR" altLang="en-US" smtClean="0"/>
              <a:pPr/>
              <a:t>2018-05-09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0F17-14EF-47F8-99EA-476A1FDD34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60C37-663F-4E4F-8C8B-1A6CEAA98D60}" type="datetimeFigureOut">
              <a:rPr lang="ko-KR" altLang="en-US" smtClean="0"/>
              <a:pPr/>
              <a:t>2018-05-09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0F17-14EF-47F8-99EA-476A1FDD34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60C37-663F-4E4F-8C8B-1A6CEAA98D60}" type="datetimeFigureOut">
              <a:rPr lang="ko-KR" altLang="en-US" smtClean="0"/>
              <a:pPr/>
              <a:t>2018-05-09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0E0F17-14EF-47F8-99EA-476A1FDD34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60C37-663F-4E4F-8C8B-1A6CEAA98D60}" type="datetimeFigureOut">
              <a:rPr lang="ko-KR" altLang="en-US" smtClean="0"/>
              <a:pPr/>
              <a:t>2018-05-09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0E0F17-14EF-47F8-99EA-476A1FDD341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별이 빛나는 밤에"/>
          <p:cNvPicPr>
            <a:picLocks noChangeAspect="1" noChangeArrowheads="1"/>
          </p:cNvPicPr>
          <p:nvPr/>
        </p:nvPicPr>
        <p:blipFill>
          <a:blip r:embed="rId2" cstate="print">
            <a:lum bright="3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1763688" y="2780928"/>
            <a:ext cx="579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atin typeface="a장미다방" pitchFamily="18" charset="-127"/>
                <a:ea typeface="a장미다방" pitchFamily="18" charset="-127"/>
              </a:rPr>
              <a:t>Vincent </a:t>
            </a:r>
            <a:r>
              <a:rPr lang="en-US" altLang="ko-KR" sz="4400" dirty="0">
                <a:latin typeface="a장미다방" pitchFamily="18" charset="-127"/>
                <a:ea typeface="a장미다방" pitchFamily="18" charset="-127"/>
              </a:rPr>
              <a:t>van Gogh</a:t>
            </a:r>
            <a:endParaRPr lang="ko-KR" altLang="en-US" sz="4400" dirty="0">
              <a:latin typeface="a장미다방" pitchFamily="18" charset="-127"/>
              <a:ea typeface="a장미다방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47263" y="3687415"/>
            <a:ext cx="2089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나눔고딕" pitchFamily="50" charset="-127"/>
                <a:ea typeface="나눔고딕" pitchFamily="50" charset="-127"/>
              </a:rPr>
              <a:t>빈센트</a:t>
            </a:r>
            <a:r>
              <a:rPr lang="ko-KR" altLang="en-US" sz="2400" dirty="0" smtClean="0">
                <a:latin typeface="나눔고딕" pitchFamily="50" charset="-127"/>
                <a:ea typeface="나눔고딕" pitchFamily="50" charset="-127"/>
              </a:rPr>
              <a:t> 반 고흐</a:t>
            </a:r>
            <a:endParaRPr lang="ko-KR" altLang="en-US" sz="2400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344850"/>
            <a:ext cx="68672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HY강B" pitchFamily="18" charset="-127"/>
                <a:ea typeface="HY강B" pitchFamily="18" charset="-127"/>
              </a:rPr>
              <a:t>화가 고흐</a:t>
            </a:r>
            <a:r>
              <a:rPr lang="en-US" altLang="ko-KR" sz="4000" dirty="0" smtClean="0">
                <a:latin typeface="HY강B" pitchFamily="18" charset="-127"/>
                <a:ea typeface="HY강B" pitchFamily="18" charset="-127"/>
              </a:rPr>
              <a:t>(</a:t>
            </a:r>
            <a:r>
              <a:rPr lang="en-US" altLang="ko-KR" sz="4000" dirty="0"/>
              <a:t>Vincent van </a:t>
            </a:r>
            <a:r>
              <a:rPr lang="en-US" altLang="ko-KR" sz="4000" dirty="0" smtClean="0"/>
              <a:t>Gogh)</a:t>
            </a:r>
            <a:endParaRPr lang="ko-KR" altLang="en-US" sz="4000" dirty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4098" name="Picture 2" descr="자화상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1196752"/>
            <a:ext cx="2880320" cy="30963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직사각형 4"/>
          <p:cNvSpPr/>
          <p:nvPr/>
        </p:nvSpPr>
        <p:spPr>
          <a:xfrm>
            <a:off x="790118" y="1124744"/>
            <a:ext cx="291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1853. 3. 30. ~ 1890. 7. 29.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3643" y="1844824"/>
            <a:ext cx="2932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 pitchFamily="50" charset="-127"/>
                <a:ea typeface="나눔고딕" pitchFamily="50" charset="-127"/>
              </a:rPr>
              <a:t>이름 </a:t>
            </a:r>
            <a:r>
              <a:rPr lang="en-US" altLang="ko-KR" sz="24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2400" dirty="0" err="1" smtClean="0">
                <a:latin typeface="나눔고딕" pitchFamily="50" charset="-127"/>
                <a:ea typeface="나눔고딕" pitchFamily="50" charset="-127"/>
              </a:rPr>
              <a:t>빈센트</a:t>
            </a:r>
            <a:r>
              <a:rPr lang="ko-KR" altLang="en-US" sz="2400" dirty="0" smtClean="0">
                <a:latin typeface="나눔고딕" pitchFamily="50" charset="-127"/>
                <a:ea typeface="나눔고딕" pitchFamily="50" charset="-127"/>
              </a:rPr>
              <a:t> 반 고흐</a:t>
            </a:r>
            <a:endParaRPr lang="en-US" altLang="ko-KR" sz="2400" dirty="0" smtClean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1100" y="3501008"/>
            <a:ext cx="4374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 pitchFamily="50" charset="-127"/>
                <a:ea typeface="나눔고딕" pitchFamily="50" charset="-127"/>
              </a:rPr>
              <a:t>출생지 </a:t>
            </a:r>
            <a:r>
              <a:rPr lang="en-US" altLang="ko-KR" sz="24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2400" dirty="0">
                <a:latin typeface="나눔고딕" pitchFamily="50" charset="-127"/>
                <a:ea typeface="나눔고딕" pitchFamily="50" charset="-127"/>
              </a:rPr>
              <a:t>네덜란드 </a:t>
            </a:r>
            <a:r>
              <a:rPr lang="ko-KR" altLang="en-US" sz="2400" dirty="0" err="1">
                <a:latin typeface="나눔고딕" pitchFamily="50" charset="-127"/>
                <a:ea typeface="나눔고딕" pitchFamily="50" charset="-127"/>
              </a:rPr>
              <a:t>프로트</a:t>
            </a:r>
            <a:r>
              <a:rPr lang="ko-KR" altLang="en-US" sz="2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400" dirty="0" err="1">
                <a:latin typeface="나눔고딕" pitchFamily="50" charset="-127"/>
                <a:ea typeface="나눔고딕" pitchFamily="50" charset="-127"/>
              </a:rPr>
              <a:t>즌델트</a:t>
            </a:r>
            <a:endParaRPr lang="ko-KR" altLang="en-US" sz="24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4437112"/>
            <a:ext cx="7475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 pitchFamily="50" charset="-127"/>
                <a:ea typeface="나눔고딕" pitchFamily="50" charset="-127"/>
              </a:rPr>
              <a:t>주요작품 </a:t>
            </a:r>
            <a:r>
              <a:rPr lang="en-US" altLang="ko-KR" sz="24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2400" dirty="0">
                <a:latin typeface="나눔고딕" pitchFamily="50" charset="-127"/>
                <a:ea typeface="나눔고딕" pitchFamily="50" charset="-127"/>
              </a:rPr>
              <a:t>‘해바라기’</a:t>
            </a:r>
            <a:r>
              <a:rPr lang="en-US" altLang="ko-KR" sz="2400" dirty="0">
                <a:latin typeface="나눔고딕" pitchFamily="50" charset="-127"/>
                <a:ea typeface="나눔고딕" pitchFamily="50" charset="-127"/>
              </a:rPr>
              <a:t>, ‘</a:t>
            </a:r>
            <a:r>
              <a:rPr lang="ko-KR" altLang="en-US" sz="2400" dirty="0" err="1">
                <a:latin typeface="나눔고딕" pitchFamily="50" charset="-127"/>
                <a:ea typeface="나눔고딕" pitchFamily="50" charset="-127"/>
              </a:rPr>
              <a:t>아를르의</a:t>
            </a:r>
            <a:r>
              <a:rPr lang="ko-KR" altLang="en-US" sz="2400" dirty="0">
                <a:latin typeface="나눔고딕" pitchFamily="50" charset="-127"/>
                <a:ea typeface="나눔고딕" pitchFamily="50" charset="-127"/>
              </a:rPr>
              <a:t> 침실’</a:t>
            </a:r>
            <a:r>
              <a:rPr lang="en-US" altLang="ko-KR" sz="2400" dirty="0">
                <a:latin typeface="나눔고딕" pitchFamily="50" charset="-127"/>
                <a:ea typeface="나눔고딕" pitchFamily="50" charset="-127"/>
              </a:rPr>
              <a:t>, ‘</a:t>
            </a:r>
            <a:r>
              <a:rPr lang="ko-KR" altLang="en-US" sz="2400" dirty="0">
                <a:latin typeface="나눔고딕" pitchFamily="50" charset="-127"/>
                <a:ea typeface="나눔고딕" pitchFamily="50" charset="-127"/>
              </a:rPr>
              <a:t>의사 </a:t>
            </a:r>
            <a:r>
              <a:rPr lang="ko-KR" altLang="en-US" sz="2400" dirty="0" err="1">
                <a:latin typeface="나눔고딕" pitchFamily="50" charset="-127"/>
                <a:ea typeface="나눔고딕" pitchFamily="50" charset="-127"/>
              </a:rPr>
              <a:t>가셰의</a:t>
            </a:r>
            <a:r>
              <a:rPr lang="ko-KR" altLang="en-US" sz="2400" dirty="0">
                <a:latin typeface="나눔고딕" pitchFamily="50" charset="-127"/>
                <a:ea typeface="나눔고딕" pitchFamily="50" charset="-127"/>
              </a:rPr>
              <a:t> 초상’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528" y="5229200"/>
            <a:ext cx="5708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 pitchFamily="50" charset="-127"/>
                <a:ea typeface="나눔고딕" pitchFamily="50" charset="-127"/>
              </a:rPr>
              <a:t>예술양식 </a:t>
            </a:r>
            <a:r>
              <a:rPr lang="en-US" altLang="ko-KR" sz="24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2400" dirty="0" smtClean="0">
                <a:latin typeface="나눔고딕" pitchFamily="50" charset="-127"/>
                <a:ea typeface="나눔고딕" pitchFamily="50" charset="-127"/>
              </a:rPr>
              <a:t>초기작품은 어두운 색조의 작품</a:t>
            </a:r>
            <a:r>
              <a:rPr lang="en-US" altLang="ko-KR" sz="2400" dirty="0" smtClean="0">
                <a:latin typeface="나눔고딕" pitchFamily="50" charset="-127"/>
                <a:ea typeface="나눔고딕" pitchFamily="50" charset="-127"/>
              </a:rPr>
              <a:t>,</a:t>
            </a:r>
          </a:p>
          <a:p>
            <a:r>
              <a:rPr lang="en-US" altLang="ko-KR" sz="2400" dirty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400" dirty="0" smtClean="0">
                <a:latin typeface="나눔고딕" pitchFamily="50" charset="-127"/>
                <a:ea typeface="나눔고딕" pitchFamily="50" charset="-127"/>
              </a:rPr>
              <a:t>               </a:t>
            </a:r>
            <a:r>
              <a:rPr lang="ko-KR" altLang="en-US" sz="2400" dirty="0" smtClean="0">
                <a:latin typeface="나눔고딕" pitchFamily="50" charset="-127"/>
                <a:ea typeface="나눔고딕" pitchFamily="50" charset="-127"/>
              </a:rPr>
              <a:t>후기 </a:t>
            </a:r>
            <a:r>
              <a:rPr lang="ko-KR" altLang="en-US" sz="2400" dirty="0">
                <a:latin typeface="나눔고딕" pitchFamily="50" charset="-127"/>
                <a:ea typeface="나눔고딕" pitchFamily="50" charset="-127"/>
              </a:rPr>
              <a:t>작품은 표현주의의 경향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2564904"/>
            <a:ext cx="5153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고딕" pitchFamily="50" charset="-127"/>
                <a:ea typeface="나눔고딕" pitchFamily="50" charset="-127"/>
              </a:rPr>
              <a:t>직업 </a:t>
            </a:r>
            <a:r>
              <a:rPr lang="en-US" altLang="ko-KR" sz="2400" dirty="0" smtClean="0"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2400" dirty="0" smtClean="0">
                <a:latin typeface="나눔고딕" pitchFamily="50" charset="-127"/>
                <a:ea typeface="나눔고딕" pitchFamily="50" charset="-127"/>
              </a:rPr>
              <a:t>수습사원 →교사→선교사→화가</a:t>
            </a:r>
            <a:endParaRPr lang="ko-KR" altLang="en-US" sz="2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2276872"/>
            <a:ext cx="3794943" cy="2567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https://postfiles.pstatic.net/20150527_138/maderno_1432727168177urLcK_JPEG/525._The_Terrace_Cafe_on_the_Place_du_Forum_in_Arles_at_Night%2C_Arles_1888.jpg?type=w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2924944"/>
            <a:ext cx="3335610" cy="2521686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91680" y="260648"/>
            <a:ext cx="6274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atin typeface="a장미다방" pitchFamily="18" charset="-127"/>
                <a:ea typeface="a장미다방" pitchFamily="18" charset="-127"/>
              </a:rPr>
              <a:t>고흐가 귀를 잘라버린 이유</a:t>
            </a:r>
            <a:r>
              <a:rPr lang="en-US" altLang="ko-KR" sz="3600" dirty="0" smtClean="0">
                <a:latin typeface="a장미다방" pitchFamily="18" charset="-127"/>
                <a:ea typeface="a장미다방" pitchFamily="18" charset="-127"/>
              </a:rPr>
              <a:t>(?)</a:t>
            </a:r>
            <a:endParaRPr lang="ko-KR" altLang="en-US" sz="3600" dirty="0">
              <a:latin typeface="a장미다방" pitchFamily="18" charset="-127"/>
              <a:ea typeface="a장미다방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806" y="1412776"/>
            <a:ext cx="88537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자신의 친구 </a:t>
            </a:r>
            <a:r>
              <a:rPr lang="ko-KR" altLang="en-US" sz="2400" dirty="0" err="1" smtClean="0">
                <a:latin typeface="HY동녘M" pitchFamily="18" charset="-127"/>
                <a:ea typeface="HY동녘M" pitchFamily="18" charset="-127"/>
              </a:rPr>
              <a:t>고갱과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 싸운 뒤 정신병으로 정신이 온전치 못해</a:t>
            </a:r>
            <a:endParaRPr lang="en-US" altLang="ko-KR" sz="2400" dirty="0" smtClean="0">
              <a:latin typeface="HY동녘M" pitchFamily="18" charset="-127"/>
              <a:ea typeface="HY동녘M" pitchFamily="18" charset="-127"/>
            </a:endParaRPr>
          </a:p>
          <a:p>
            <a:pPr marL="457200" indent="-457200"/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   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 귀를 잘라버림</a:t>
            </a:r>
            <a:endParaRPr lang="ko-KR" altLang="en-US" sz="2400" dirty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6017" y="2564904"/>
            <a:ext cx="81644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2. 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고흐의 그림에 </a:t>
            </a:r>
            <a:r>
              <a:rPr lang="ko-KR" altLang="en-US" sz="2400" dirty="0" err="1" smtClean="0">
                <a:latin typeface="HY동녘M" pitchFamily="18" charset="-127"/>
                <a:ea typeface="HY동녘M" pitchFamily="18" charset="-127"/>
              </a:rPr>
              <a:t>고갱이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 너무 많은 비판을  일삼아 고흐가</a:t>
            </a:r>
            <a:endParaRPr lang="en-US" altLang="ko-KR" sz="2400" dirty="0" smtClean="0">
              <a:latin typeface="HY동녘M" pitchFamily="18" charset="-127"/>
              <a:ea typeface="HY동녘M" pitchFamily="18" charset="-127"/>
            </a:endParaRPr>
          </a:p>
          <a:p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    </a:t>
            </a:r>
            <a:r>
              <a:rPr lang="ko-KR" altLang="en-US" sz="2400" dirty="0" err="1" smtClean="0">
                <a:latin typeface="HY동녘M" pitchFamily="18" charset="-127"/>
                <a:ea typeface="HY동녘M" pitchFamily="18" charset="-127"/>
              </a:rPr>
              <a:t>듣기싫어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 귀를 잘라버림</a:t>
            </a:r>
            <a:endParaRPr lang="ko-KR" altLang="en-US" sz="2400" dirty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7111" y="3822139"/>
            <a:ext cx="82253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3.</a:t>
            </a:r>
            <a:r>
              <a:rPr lang="en-US" altLang="ko-KR" sz="2400" dirty="0" smtClean="0"/>
              <a:t> 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자화상을 그리는 데 </a:t>
            </a:r>
            <a:r>
              <a:rPr lang="ko-KR" altLang="en-US" sz="2400" dirty="0" err="1" smtClean="0">
                <a:latin typeface="HY동녘M" pitchFamily="18" charset="-127"/>
                <a:ea typeface="HY동녘M" pitchFamily="18" charset="-127"/>
              </a:rPr>
              <a:t>귀부분이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 이상하다는 </a:t>
            </a:r>
            <a:r>
              <a:rPr lang="ko-KR" altLang="en-US" sz="2400" dirty="0" err="1" smtClean="0">
                <a:latin typeface="HY동녘M" pitchFamily="18" charset="-127"/>
                <a:ea typeface="HY동녘M" pitchFamily="18" charset="-127"/>
              </a:rPr>
              <a:t>고갱의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 지적에</a:t>
            </a:r>
            <a:endParaRPr lang="en-US" altLang="ko-KR" sz="2400" dirty="0" smtClean="0">
              <a:latin typeface="HY동녘M" pitchFamily="18" charset="-127"/>
              <a:ea typeface="HY동녘M" pitchFamily="18" charset="-127"/>
            </a:endParaRPr>
          </a:p>
          <a:p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   귀를 잘라</a:t>
            </a:r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 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그림에 직접 대보기 위해서</a:t>
            </a:r>
            <a:endParaRPr lang="ko-KR" altLang="en-US" sz="2400" dirty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5055567"/>
            <a:ext cx="8677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4. 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고흐가 사랑했던 여인에게 사랑의 증표로 귀를 잘라서 줬음</a:t>
            </a:r>
            <a:endParaRPr lang="ko-KR" altLang="en-US" sz="2400" dirty="0">
              <a:latin typeface="HY동녘M" pitchFamily="18" charset="-127"/>
              <a:ea typeface="HY동녘M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6021288"/>
            <a:ext cx="847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HY동녘M" pitchFamily="18" charset="-127"/>
                <a:ea typeface="HY동녘M" pitchFamily="18" charset="-127"/>
              </a:rPr>
              <a:t>5. 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귀 </a:t>
            </a:r>
            <a:r>
              <a:rPr lang="ko-KR" altLang="en-US" sz="2400" dirty="0" err="1" smtClean="0">
                <a:latin typeface="HY동녘M" pitchFamily="18" charset="-127"/>
                <a:ea typeface="HY동녘M" pitchFamily="18" charset="-127"/>
              </a:rPr>
              <a:t>울림증을</a:t>
            </a:r>
            <a:r>
              <a:rPr lang="ko-KR" altLang="en-US" sz="2400" dirty="0" smtClean="0">
                <a:latin typeface="HY동녘M" pitchFamily="18" charset="-127"/>
                <a:ea typeface="HY동녘M" pitchFamily="18" charset="-127"/>
              </a:rPr>
              <a:t> 오래도록 앓던 중 그 고통에서 벗어나기 위해</a:t>
            </a:r>
            <a:endParaRPr lang="ko-KR" altLang="en-US" sz="2400" dirty="0">
              <a:latin typeface="HY동녘M" pitchFamily="18" charset="-127"/>
              <a:ea typeface="HY동녘M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0"/>
            <a:ext cx="3671490" cy="366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52536" y="188640"/>
            <a:ext cx="3240360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24544" y="3284984"/>
            <a:ext cx="3573016" cy="357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31840" y="3212976"/>
            <a:ext cx="3246486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50039" y="476672"/>
            <a:ext cx="2930473" cy="2924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80112" y="3356992"/>
            <a:ext cx="3456384" cy="3462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>
          <a:xfrm>
            <a:off x="3059832" y="2564904"/>
            <a:ext cx="2880320" cy="14401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169969" y="2609036"/>
            <a:ext cx="26981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smtClean="0">
                <a:solidFill>
                  <a:schemeClr val="bg1"/>
                </a:solidFill>
                <a:latin typeface="a장미다방" pitchFamily="18" charset="-127"/>
                <a:ea typeface="a장미다방" pitchFamily="18" charset="-127"/>
              </a:rPr>
              <a:t>노란색</a:t>
            </a:r>
            <a:endParaRPr lang="ko-KR" altLang="en-US" sz="6600" dirty="0">
              <a:solidFill>
                <a:schemeClr val="bg1"/>
              </a:solidFill>
              <a:latin typeface="a장미다방" pitchFamily="18" charset="-127"/>
              <a:ea typeface="a장미다방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19872" y="3645024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a장미다방" pitchFamily="18" charset="-127"/>
                <a:ea typeface="a장미다방" pitchFamily="18" charset="-127"/>
              </a:rPr>
              <a:t>[</a:t>
            </a:r>
            <a:r>
              <a:rPr lang="ko-KR" altLang="en-US" dirty="0" smtClean="0">
                <a:solidFill>
                  <a:srgbClr val="FF0000"/>
                </a:solidFill>
                <a:latin typeface="a장미다방" pitchFamily="18" charset="-127"/>
                <a:ea typeface="a장미다방" pitchFamily="18" charset="-127"/>
              </a:rPr>
              <a:t>의존적 성향 강함</a:t>
            </a:r>
            <a:r>
              <a:rPr lang="en-US" altLang="ko-KR" dirty="0" smtClean="0">
                <a:solidFill>
                  <a:srgbClr val="FF0000"/>
                </a:solidFill>
                <a:latin typeface="a장미다방" pitchFamily="18" charset="-127"/>
                <a:ea typeface="a장미다방" pitchFamily="18" charset="-127"/>
              </a:rPr>
              <a:t>]</a:t>
            </a:r>
            <a:endParaRPr lang="ko-KR" altLang="en-US" dirty="0">
              <a:solidFill>
                <a:srgbClr val="FF0000"/>
              </a:solidFill>
              <a:latin typeface="a장미다방" pitchFamily="18" charset="-127"/>
              <a:ea typeface="a장미다방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0"/>
            <a:ext cx="3246486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88640"/>
            <a:ext cx="2987824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356992"/>
            <a:ext cx="2843808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03640" y="188640"/>
            <a:ext cx="3240360" cy="325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별이 빛나는 밤에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83768" y="4077072"/>
            <a:ext cx="3707904" cy="2780928"/>
          </a:xfrm>
          <a:prstGeom prst="rect">
            <a:avLst/>
          </a:prstGeom>
          <a:noFill/>
        </p:spPr>
      </p:pic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12160" y="3395057"/>
            <a:ext cx="3059832" cy="3274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2483768" y="2636912"/>
            <a:ext cx="4032448" cy="15841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17392" y="2708920"/>
            <a:ext cx="3898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solidFill>
                  <a:srgbClr val="FFFF00"/>
                </a:solidFill>
                <a:latin typeface="a장미다방" pitchFamily="18" charset="-127"/>
                <a:ea typeface="a장미다방" pitchFamily="18" charset="-127"/>
              </a:rPr>
              <a:t>노랑</a:t>
            </a:r>
            <a:r>
              <a:rPr lang="en-US" altLang="ko-KR" sz="4000" dirty="0" smtClean="0">
                <a:solidFill>
                  <a:schemeClr val="bg1"/>
                </a:solidFill>
                <a:latin typeface="a장미다방" pitchFamily="18" charset="-127"/>
                <a:ea typeface="a장미다방" pitchFamily="18" charset="-127"/>
              </a:rPr>
              <a:t>+</a:t>
            </a:r>
            <a:r>
              <a:rPr lang="ko-KR" altLang="en-US" sz="4000" dirty="0" smtClean="0">
                <a:solidFill>
                  <a:srgbClr val="0070C0"/>
                </a:solidFill>
                <a:latin typeface="a장미다방" pitchFamily="18" charset="-127"/>
                <a:ea typeface="a장미다방" pitchFamily="18" charset="-127"/>
              </a:rPr>
              <a:t>파랑</a:t>
            </a:r>
            <a:r>
              <a:rPr lang="en-US" altLang="ko-KR" sz="4000" dirty="0" smtClean="0">
                <a:solidFill>
                  <a:schemeClr val="bg1"/>
                </a:solidFill>
                <a:latin typeface="a장미다방" pitchFamily="18" charset="-127"/>
                <a:ea typeface="a장미다방" pitchFamily="18" charset="-127"/>
              </a:rPr>
              <a:t>(</a:t>
            </a:r>
            <a:r>
              <a:rPr lang="ko-KR" altLang="en-US" sz="4000" dirty="0" smtClean="0">
                <a:solidFill>
                  <a:srgbClr val="00B050"/>
                </a:solidFill>
                <a:latin typeface="a장미다방" pitchFamily="18" charset="-127"/>
                <a:ea typeface="a장미다방" pitchFamily="18" charset="-127"/>
              </a:rPr>
              <a:t>초록</a:t>
            </a:r>
            <a:r>
              <a:rPr lang="en-US" altLang="ko-KR" sz="4000" dirty="0" smtClean="0">
                <a:solidFill>
                  <a:schemeClr val="bg1"/>
                </a:solidFill>
                <a:latin typeface="a장미다방" pitchFamily="18" charset="-127"/>
                <a:ea typeface="a장미다방" pitchFamily="18" charset="-127"/>
              </a:rPr>
              <a:t>)</a:t>
            </a:r>
            <a:endParaRPr lang="ko-KR" altLang="en-US" sz="4000" dirty="0">
              <a:solidFill>
                <a:schemeClr val="bg1"/>
              </a:solidFill>
              <a:latin typeface="a장미다방" pitchFamily="18" charset="-127"/>
              <a:ea typeface="a장미다방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24942" y="3513782"/>
            <a:ext cx="3259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a장미다방" pitchFamily="18" charset="-127"/>
                <a:ea typeface="a장미다방" pitchFamily="18" charset="-127"/>
              </a:rPr>
              <a:t>  [</a:t>
            </a:r>
            <a:r>
              <a:rPr lang="ko-KR" altLang="en-US" dirty="0" smtClean="0">
                <a:solidFill>
                  <a:srgbClr val="FF0000"/>
                </a:solidFill>
                <a:latin typeface="a장미다방" pitchFamily="18" charset="-127"/>
                <a:ea typeface="a장미다방" pitchFamily="18" charset="-127"/>
              </a:rPr>
              <a:t>의존과 </a:t>
            </a:r>
            <a:r>
              <a:rPr lang="ko-KR" altLang="en-US" dirty="0" smtClean="0">
                <a:solidFill>
                  <a:srgbClr val="FF0000"/>
                </a:solidFill>
                <a:latin typeface="a장미다방" pitchFamily="18" charset="-127"/>
                <a:ea typeface="a장미다방" pitchFamily="18" charset="-127"/>
              </a:rPr>
              <a:t>자립</a:t>
            </a:r>
            <a:r>
              <a:rPr lang="en-US" altLang="ko-KR" dirty="0" smtClean="0">
                <a:solidFill>
                  <a:srgbClr val="FF0000"/>
                </a:solidFill>
                <a:latin typeface="a장미다방" pitchFamily="18" charset="-127"/>
                <a:ea typeface="a장미다방" pitchFamily="18" charset="-127"/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  <a:latin typeface="a장미다방" pitchFamily="18" charset="-127"/>
                <a:ea typeface="a장미다방" pitchFamily="18" charset="-127"/>
              </a:rPr>
              <a:t>자유</a:t>
            </a:r>
            <a:r>
              <a:rPr lang="en-US" altLang="ko-KR" dirty="0" smtClean="0">
                <a:solidFill>
                  <a:srgbClr val="FF0000"/>
                </a:solidFill>
                <a:latin typeface="a장미다방" pitchFamily="18" charset="-127"/>
                <a:ea typeface="a장미다방" pitchFamily="18" charset="-127"/>
              </a:rPr>
              <a:t>)</a:t>
            </a:r>
            <a:r>
              <a:rPr lang="ko-KR" altLang="en-US" dirty="0" smtClean="0">
                <a:solidFill>
                  <a:srgbClr val="FF0000"/>
                </a:solidFill>
                <a:latin typeface="a장미다방" pitchFamily="18" charset="-127"/>
                <a:ea typeface="a장미다방" pitchFamily="18" charset="-127"/>
              </a:rPr>
              <a:t>으로의 </a:t>
            </a:r>
            <a:endParaRPr lang="en-US" altLang="ko-KR" dirty="0" smtClean="0">
              <a:solidFill>
                <a:srgbClr val="FF0000"/>
              </a:solidFill>
              <a:latin typeface="a장미다방" pitchFamily="18" charset="-127"/>
              <a:ea typeface="a장미다방" pitchFamily="18" charset="-127"/>
            </a:endParaRPr>
          </a:p>
          <a:p>
            <a:r>
              <a:rPr lang="ko-KR" altLang="en-US" dirty="0" smtClean="0">
                <a:solidFill>
                  <a:srgbClr val="FF0000"/>
                </a:solidFill>
                <a:latin typeface="a장미다방" pitchFamily="18" charset="-127"/>
                <a:ea typeface="a장미다방" pitchFamily="18" charset="-127"/>
              </a:rPr>
              <a:t>       갈등긴장을 반영</a:t>
            </a:r>
            <a:r>
              <a:rPr lang="en-US" altLang="ko-KR" dirty="0" smtClean="0">
                <a:solidFill>
                  <a:srgbClr val="FF0000"/>
                </a:solidFill>
                <a:latin typeface="a장미다방" pitchFamily="18" charset="-127"/>
                <a:ea typeface="a장미다방" pitchFamily="18" charset="-127"/>
              </a:rPr>
              <a:t>]</a:t>
            </a:r>
            <a:endParaRPr lang="ko-KR" altLang="en-US" dirty="0" smtClean="0">
              <a:solidFill>
                <a:srgbClr val="FF0000"/>
              </a:solidFill>
              <a:latin typeface="a장미다방" pitchFamily="18" charset="-127"/>
              <a:ea typeface="a장미다방" pitchFamily="18" charset="-127"/>
            </a:endParaRPr>
          </a:p>
          <a:p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별이 빛나는 밤에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12" y="-27384"/>
            <a:ext cx="9144000" cy="6858000"/>
          </a:xfrm>
          <a:prstGeom prst="rect">
            <a:avLst/>
          </a:prstGeom>
          <a:noFill/>
        </p:spPr>
      </p:pic>
      <p:sp>
        <p:nvSpPr>
          <p:cNvPr id="10" name="도넛 9"/>
          <p:cNvSpPr/>
          <p:nvPr/>
        </p:nvSpPr>
        <p:spPr>
          <a:xfrm>
            <a:off x="971600" y="2708920"/>
            <a:ext cx="1584176" cy="1584176"/>
          </a:xfrm>
          <a:prstGeom prst="donut">
            <a:avLst>
              <a:gd name="adj" fmla="val 109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도넛 11"/>
          <p:cNvSpPr/>
          <p:nvPr/>
        </p:nvSpPr>
        <p:spPr>
          <a:xfrm>
            <a:off x="3059832" y="332656"/>
            <a:ext cx="1584176" cy="1584176"/>
          </a:xfrm>
          <a:prstGeom prst="donut">
            <a:avLst>
              <a:gd name="adj" fmla="val 109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도넛 12"/>
          <p:cNvSpPr/>
          <p:nvPr/>
        </p:nvSpPr>
        <p:spPr>
          <a:xfrm>
            <a:off x="4355976" y="3933056"/>
            <a:ext cx="1584176" cy="1584176"/>
          </a:xfrm>
          <a:prstGeom prst="donut">
            <a:avLst>
              <a:gd name="adj" fmla="val 109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436510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a장미다방" pitchFamily="18" charset="-127"/>
                <a:ea typeface="a장미다방" pitchFamily="18" charset="-127"/>
              </a:rPr>
              <a:t>무덤이나 애도와 연관</a:t>
            </a:r>
            <a:endParaRPr lang="ko-KR" altLang="en-US" dirty="0">
              <a:solidFill>
                <a:schemeClr val="bg1"/>
              </a:solidFill>
              <a:latin typeface="a장미다방" pitchFamily="18" charset="-127"/>
              <a:ea typeface="a장미다방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67944" y="5661248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a장미다방" pitchFamily="18" charset="-127"/>
                <a:ea typeface="a장미다방" pitchFamily="18" charset="-127"/>
              </a:rPr>
              <a:t>고향인 네덜란드 연상</a:t>
            </a:r>
            <a:endParaRPr lang="ko-KR" altLang="en-US" dirty="0">
              <a:solidFill>
                <a:schemeClr val="bg1"/>
              </a:solidFill>
              <a:latin typeface="a장미다방" pitchFamily="18" charset="-127"/>
              <a:ea typeface="a장미다방" pitchFamily="18" charset="-127"/>
            </a:endParaRPr>
          </a:p>
        </p:txBody>
      </p:sp>
      <p:sp>
        <p:nvSpPr>
          <p:cNvPr id="9" name="도넛 8"/>
          <p:cNvSpPr/>
          <p:nvPr/>
        </p:nvSpPr>
        <p:spPr>
          <a:xfrm>
            <a:off x="6876256" y="0"/>
            <a:ext cx="1584176" cy="1584176"/>
          </a:xfrm>
          <a:prstGeom prst="donut">
            <a:avLst>
              <a:gd name="adj" fmla="val 109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45728" y="1619508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a장미다방" pitchFamily="18" charset="-127"/>
                <a:ea typeface="a장미다방" pitchFamily="18" charset="-127"/>
              </a:rPr>
              <a:t>보색대비로 </a:t>
            </a:r>
            <a:r>
              <a:rPr lang="ko-KR" altLang="en-US" dirty="0" err="1" smtClean="0">
                <a:solidFill>
                  <a:schemeClr val="bg1"/>
                </a:solidFill>
                <a:latin typeface="a장미다방" pitchFamily="18" charset="-127"/>
                <a:ea typeface="a장미다방" pitchFamily="18" charset="-127"/>
              </a:rPr>
              <a:t>강렬해보임</a:t>
            </a:r>
            <a:endParaRPr lang="ko-KR" altLang="en-US" dirty="0">
              <a:solidFill>
                <a:schemeClr val="bg1"/>
              </a:solidFill>
              <a:latin typeface="a장미다방" pitchFamily="18" charset="-127"/>
              <a:ea typeface="a장미다방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39752" y="1844824"/>
            <a:ext cx="2885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a장미다방" pitchFamily="18" charset="-127"/>
                <a:ea typeface="a장미다방" pitchFamily="18" charset="-127"/>
              </a:rPr>
              <a:t>반복적이고 </a:t>
            </a:r>
            <a:r>
              <a:rPr lang="ko-KR" altLang="en-US" dirty="0" smtClean="0">
                <a:solidFill>
                  <a:schemeClr val="bg1"/>
                </a:solidFill>
                <a:latin typeface="a장미다방" pitchFamily="18" charset="-127"/>
                <a:ea typeface="a장미다방" pitchFamily="18" charset="-127"/>
              </a:rPr>
              <a:t>거친 붓 </a:t>
            </a:r>
            <a:r>
              <a:rPr lang="ko-KR" altLang="en-US" dirty="0" smtClean="0">
                <a:solidFill>
                  <a:schemeClr val="bg1"/>
                </a:solidFill>
                <a:latin typeface="a장미다방" pitchFamily="18" charset="-127"/>
                <a:ea typeface="a장미다방" pitchFamily="18" charset="-127"/>
              </a:rPr>
              <a:t>터치로</a:t>
            </a:r>
            <a:endParaRPr lang="en-US" altLang="ko-KR" dirty="0" smtClean="0">
              <a:solidFill>
                <a:schemeClr val="bg1"/>
              </a:solidFill>
              <a:latin typeface="a장미다방" pitchFamily="18" charset="-127"/>
              <a:ea typeface="a장미다방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a장미다방" pitchFamily="18" charset="-127"/>
                <a:ea typeface="a장미다방" pitchFamily="18" charset="-127"/>
              </a:rPr>
              <a:t>빛나는 별 강조</a:t>
            </a:r>
            <a:endParaRPr lang="en-US" altLang="ko-KR" dirty="0" smtClean="0">
              <a:solidFill>
                <a:schemeClr val="bg1"/>
              </a:solidFill>
              <a:latin typeface="a장미다방" pitchFamily="18" charset="-127"/>
              <a:ea typeface="a장미다방" pitchFamily="18" charset="-127"/>
            </a:endParaRPr>
          </a:p>
        </p:txBody>
      </p:sp>
      <p:sp>
        <p:nvSpPr>
          <p:cNvPr id="19" name="도넛 18"/>
          <p:cNvSpPr/>
          <p:nvPr/>
        </p:nvSpPr>
        <p:spPr>
          <a:xfrm>
            <a:off x="5436096" y="2348880"/>
            <a:ext cx="1584176" cy="1584176"/>
          </a:xfrm>
          <a:prstGeom prst="donut">
            <a:avLst>
              <a:gd name="adj" fmla="val 109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04248" y="2926685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a장미다방" pitchFamily="18" charset="-127"/>
                <a:ea typeface="a장미다방" pitchFamily="18" charset="-127"/>
              </a:rPr>
              <a:t>불안감 황홀함 느낌</a:t>
            </a:r>
            <a:endParaRPr lang="en-US" altLang="ko-KR" dirty="0" smtClean="0">
              <a:solidFill>
                <a:schemeClr val="bg1"/>
              </a:solidFill>
              <a:latin typeface="a장미다방" pitchFamily="18" charset="-127"/>
              <a:ea typeface="a장미다방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a장미다방" pitchFamily="18" charset="-127"/>
                <a:ea typeface="a장미다방" pitchFamily="18" charset="-127"/>
              </a:rPr>
              <a:t>작가의 마음상태 표현</a:t>
            </a:r>
            <a:endParaRPr lang="ko-KR" altLang="en-US" dirty="0">
              <a:solidFill>
                <a:schemeClr val="bg1"/>
              </a:solidFill>
              <a:latin typeface="a장미다방" pitchFamily="18" charset="-127"/>
              <a:ea typeface="a장미다방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7" grpId="0"/>
      <p:bldP spid="8" grpId="0"/>
      <p:bldP spid="9" grpId="0" animBg="1"/>
      <p:bldP spid="14" grpId="0"/>
      <p:bldP spid="17" grpId="0"/>
      <p:bldP spid="19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"/>
            <a:ext cx="576064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도넛 3"/>
          <p:cNvSpPr/>
          <p:nvPr/>
        </p:nvSpPr>
        <p:spPr>
          <a:xfrm>
            <a:off x="4860032" y="908720"/>
            <a:ext cx="1584176" cy="1584176"/>
          </a:xfrm>
          <a:prstGeom prst="donut">
            <a:avLst>
              <a:gd name="adj" fmla="val 109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도넛 4"/>
          <p:cNvSpPr/>
          <p:nvPr/>
        </p:nvSpPr>
        <p:spPr>
          <a:xfrm>
            <a:off x="2483768" y="188640"/>
            <a:ext cx="1584176" cy="1584176"/>
          </a:xfrm>
          <a:prstGeom prst="donut">
            <a:avLst>
              <a:gd name="adj" fmla="val 109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" name="도넛 5"/>
          <p:cNvSpPr/>
          <p:nvPr/>
        </p:nvSpPr>
        <p:spPr>
          <a:xfrm>
            <a:off x="3923928" y="2708920"/>
            <a:ext cx="1584176" cy="1584176"/>
          </a:xfrm>
          <a:prstGeom prst="donut">
            <a:avLst>
              <a:gd name="adj" fmla="val 1095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131840" y="2780928"/>
            <a:ext cx="3195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a장미다방" pitchFamily="18" charset="-127"/>
                <a:ea typeface="a장미다방" pitchFamily="18" charset="-127"/>
              </a:rPr>
              <a:t>감사합니다</a:t>
            </a:r>
            <a:endParaRPr lang="ko-KR" altLang="en-US" sz="4800" dirty="0">
              <a:latin typeface="a장미다방" pitchFamily="18" charset="-127"/>
              <a:ea typeface="a장미다방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47263" y="3687415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10516 </a:t>
            </a:r>
            <a:r>
              <a:rPr lang="ko-KR" altLang="en-US" sz="2000" dirty="0" err="1" smtClean="0">
                <a:latin typeface="나눔고딕" pitchFamily="50" charset="-127"/>
                <a:ea typeface="나눔고딕" pitchFamily="50" charset="-127"/>
              </a:rPr>
              <a:t>권지후</a:t>
            </a:r>
            <a:endParaRPr lang="ko-KR" altLang="en-US" sz="20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00192" y="6300028"/>
            <a:ext cx="272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맑은 고딕"/>
                <a:ea typeface="맑은 고딕"/>
              </a:rPr>
              <a:t>『</a:t>
            </a:r>
            <a:r>
              <a:rPr lang="ko-KR" altLang="en-US" dirty="0" smtClean="0">
                <a:latin typeface="a옛날목욕탕B" pitchFamily="18" charset="-127"/>
                <a:ea typeface="a옛날목욕탕B" pitchFamily="18" charset="-127"/>
              </a:rPr>
              <a:t>사진 및 정보 </a:t>
            </a:r>
            <a:r>
              <a:rPr lang="ko-KR" altLang="en-US" dirty="0" err="1" smtClean="0">
                <a:latin typeface="a옛날목욕탕B" pitchFamily="18" charset="-127"/>
                <a:ea typeface="a옛날목욕탕B" pitchFamily="18" charset="-127"/>
              </a:rPr>
              <a:t>네이버</a:t>
            </a:r>
            <a:r>
              <a:rPr lang="ko-KR" altLang="en-US" dirty="0" smtClean="0">
                <a:latin typeface="a옛날목욕탕B" pitchFamily="18" charset="-127"/>
                <a:ea typeface="a옛날목욕탕B" pitchFamily="18" charset="-127"/>
              </a:rPr>
              <a:t> 참고</a:t>
            </a:r>
            <a:r>
              <a:rPr lang="en-US" altLang="ko-KR" dirty="0" smtClean="0">
                <a:latin typeface="맑은 고딕"/>
                <a:ea typeface="맑은 고딕"/>
              </a:rPr>
              <a:t>』</a:t>
            </a:r>
            <a:endParaRPr lang="ko-KR" altLang="en-US" dirty="0">
              <a:latin typeface="HY강B" pitchFamily="18" charset="-127"/>
              <a:ea typeface="HY강B" pitchFamily="18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1877</TotalTime>
  <Words>197</Words>
  <Application>Microsoft Office PowerPoint</Application>
  <PresentationFormat>화면 슬라이드 쇼(4:3)</PresentationFormat>
  <Paragraphs>35</Paragraphs>
  <Slides>8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권상우</dc:creator>
  <cp:lastModifiedBy>권상우</cp:lastModifiedBy>
  <cp:revision>10</cp:revision>
  <dcterms:created xsi:type="dcterms:W3CDTF">2018-05-07T12:21:31Z</dcterms:created>
  <dcterms:modified xsi:type="dcterms:W3CDTF">2018-05-09T15:20:58Z</dcterms:modified>
</cp:coreProperties>
</file>